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330" r:id="rId4"/>
    <p:sldId id="328" r:id="rId5"/>
    <p:sldId id="285" r:id="rId6"/>
    <p:sldId id="295" r:id="rId7"/>
    <p:sldId id="308" r:id="rId8"/>
    <p:sldId id="294" r:id="rId9"/>
    <p:sldId id="284" r:id="rId10"/>
    <p:sldId id="329" r:id="rId11"/>
    <p:sldId id="315" r:id="rId12"/>
    <p:sldId id="317" r:id="rId13"/>
    <p:sldId id="318" r:id="rId14"/>
    <p:sldId id="320" r:id="rId15"/>
    <p:sldId id="316" r:id="rId16"/>
    <p:sldId id="319" r:id="rId17"/>
    <p:sldId id="321" r:id="rId18"/>
    <p:sldId id="323" r:id="rId19"/>
    <p:sldId id="331" r:id="rId20"/>
    <p:sldId id="324" r:id="rId21"/>
    <p:sldId id="325" r:id="rId22"/>
    <p:sldId id="326" r:id="rId23"/>
  </p:sldIdLst>
  <p:sldSz cx="10080625" cy="5670550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4698C2-37B9-414A-B2A1-B3854443E29B}">
          <p14:sldIdLst>
            <p14:sldId id="256"/>
            <p14:sldId id="306"/>
            <p14:sldId id="330"/>
            <p14:sldId id="328"/>
            <p14:sldId id="285"/>
            <p14:sldId id="295"/>
            <p14:sldId id="308"/>
            <p14:sldId id="294"/>
            <p14:sldId id="284"/>
            <p14:sldId id="329"/>
            <p14:sldId id="315"/>
            <p14:sldId id="317"/>
            <p14:sldId id="318"/>
            <p14:sldId id="320"/>
            <p14:sldId id="316"/>
            <p14:sldId id="319"/>
            <p14:sldId id="321"/>
            <p14:sldId id="323"/>
            <p14:sldId id="331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9" autoAdjust="0"/>
    <p:restoredTop sz="95285" autoAdjust="0"/>
  </p:normalViewPr>
  <p:slideViewPr>
    <p:cSldViewPr>
      <p:cViewPr varScale="1">
        <p:scale>
          <a:sx n="150" d="100"/>
          <a:sy n="150" d="100"/>
        </p:scale>
        <p:origin x="576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AD1A3EBA-5D27-46AD-9256-FEF9F3E5770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9416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C16B9B-4B11-4180-AED1-63EE02E1CA30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28600" indent="-228600">
              <a:buAutoNum type="arabicPeriod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293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2B10BB-089A-4547-B8B4-2631F4AA99E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60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A8DB10-B564-4E12-8104-E4A749C942D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179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F8B204A-013D-45CF-BE36-ECB1212E69E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205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A292AB-4316-4846-9A0B-25E8BE6F681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44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4BD82C-77DB-4176-B4EF-F5D23B492B9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166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357687" cy="3287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13325" y="1327150"/>
            <a:ext cx="4357688" cy="3287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00F473-13E3-45FD-8405-28082F1BF35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605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FD1F01-C5A6-4738-BF1A-502E02368E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755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5C3C9D-E3EB-42D8-8649-147CF5E2A09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286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639095-CA2B-4A93-A30F-C3B4F939231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9503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0ECF91B-99C9-4989-BA05-6B0C73D6242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9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D68393-C536-468D-92BA-F0668698065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051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9387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das Format des Titeltextes zu bearbeiten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7150"/>
            <a:ext cx="8867775" cy="328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die Formate des Gliederungstextes zu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Siebente Gliederungsebene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5165725"/>
            <a:ext cx="23463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165725"/>
            <a:ext cx="319405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165725"/>
            <a:ext cx="23463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8122D5B8-4CC4-4E7C-B066-47B068245137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06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638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425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" y="98971"/>
            <a:ext cx="1514686" cy="57635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855336" y="5442795"/>
            <a:ext cx="2225289" cy="227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8000"/>
              </a:lnSpc>
              <a:buClr>
                <a:srgbClr val="666666"/>
              </a:buClr>
              <a:buSzPct val="75000"/>
              <a:buFont typeface="StarSymbol" charset="0"/>
              <a:buNone/>
            </a:pP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copyright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by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the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3MF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Consortium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2022</a:t>
            </a: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952" y="963067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664048" y="357793"/>
            <a:ext cx="7203588" cy="50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Volumetric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extension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v0.7</a:t>
            </a:r>
            <a:endParaRPr lang="de-DE" altLang="de-DE" sz="1693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1693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1693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r>
              <a:rPr lang="de-DE" altLang="de-DE" sz="1693" dirty="0">
                <a:solidFill>
                  <a:srgbClr val="666666"/>
                </a:solidFill>
                <a:latin typeface="Calibri" panose="020F0502020204030204" pitchFamily="34" charset="0"/>
              </a:rPr>
              <a:t>2022/02/03</a:t>
            </a: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Grid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01EDC37-6124-4F0F-8BCE-70633A06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1353" b="64444"/>
          <a:stretch/>
        </p:blipFill>
        <p:spPr>
          <a:xfrm>
            <a:off x="-5112816" y="-1641387"/>
            <a:ext cx="4149857" cy="300626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98C986-72EA-4C8A-837A-834C8C60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61121" b="47936"/>
          <a:stretch/>
        </p:blipFill>
        <p:spPr>
          <a:xfrm>
            <a:off x="-4968800" y="2889548"/>
            <a:ext cx="2654849" cy="2343860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304008" y="3843414"/>
            <a:ext cx="5623852" cy="1313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304008" y="1333149"/>
            <a:ext cx="39164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304008" y="1827133"/>
            <a:ext cx="132606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 Alpha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304008" y="3529423"/>
            <a:ext cx="1107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RGBA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BCC53-902F-42C0-9161-2D38E19E36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313984" y="2177101"/>
            <a:ext cx="5534640" cy="128799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803382D-DDAC-43EC-B52F-09467FC61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9" t="73061" r="41582"/>
          <a:stretch/>
        </p:blipFill>
        <p:spPr>
          <a:xfrm>
            <a:off x="450428" y="1107083"/>
            <a:ext cx="1296144" cy="38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Scalar Fields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937427" y="1333149"/>
            <a:ext cx="5365636" cy="2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R^3-&gt;R</a:t>
            </a:r>
          </a:p>
          <a:p>
            <a:endParaRPr lang="en-US" dirty="0"/>
          </a:p>
          <a:p>
            <a:r>
              <a:rPr lang="en-US" dirty="0"/>
              <a:t>A mathematical function that assigns every point in</a:t>
            </a:r>
            <a:br>
              <a:rPr lang="en-US" dirty="0"/>
            </a:br>
            <a:r>
              <a:rPr lang="en-US" dirty="0"/>
              <a:t>space one numerical value.</a:t>
            </a:r>
          </a:p>
          <a:p>
            <a:endParaRPr lang="en-US" dirty="0"/>
          </a:p>
          <a:p>
            <a:r>
              <a:rPr lang="en-US" dirty="0"/>
              <a:t>Two specializations.</a:t>
            </a:r>
          </a:p>
          <a:p>
            <a:pPr marL="342900" indent="-342900">
              <a:buAutoNum type="arabicPeriod"/>
            </a:pPr>
            <a:r>
              <a:rPr lang="en-US" dirty="0"/>
              <a:t>ScalarFieldFromImage3D</a:t>
            </a:r>
          </a:p>
          <a:p>
            <a:pPr marL="342900" indent="-342900">
              <a:buFont typeface="Times New Roman" panose="02020603050405020304" pitchFamily="18" charset="0"/>
              <a:buAutoNum type="arabicPeriod"/>
            </a:pPr>
            <a:r>
              <a:rPr lang="en-US" dirty="0" err="1"/>
              <a:t>ScalarFieldComposed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7A75B92-D450-405A-BD78-E491BD22B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143768" y="1179091"/>
            <a:ext cx="2592536" cy="23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287BAD9F-8B1D-4985-A637-D219A7980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>
          <a:xfrm>
            <a:off x="3383880" y="1802444"/>
            <a:ext cx="5760640" cy="305369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86F1667-AE70-4560-95C7-7ED05EDDB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206081" y="1692528"/>
            <a:ext cx="2592536" cy="2379476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495138" y="314995"/>
            <a:ext cx="479364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Scalar Field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From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Image 3D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AC792-EC90-4826-9652-51BD31E5D5BA}"/>
              </a:ext>
            </a:extLst>
          </p:cNvPr>
          <p:cNvSpPr txBox="1"/>
          <p:nvPr/>
        </p:nvSpPr>
        <p:spPr>
          <a:xfrm>
            <a:off x="2937427" y="1333149"/>
            <a:ext cx="660950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Allows us to evaluate a channel from the </a:t>
            </a:r>
            <a:r>
              <a:rPr lang="en-US" dirty="0" err="1"/>
              <a:t>voxelgrid</a:t>
            </a:r>
            <a:r>
              <a:rPr lang="en-US" dirty="0"/>
              <a:t> in 3D-space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29C0FE-3C06-48FE-A119-622AC5E4A88A}"/>
              </a:ext>
            </a:extLst>
          </p:cNvPr>
          <p:cNvSpPr/>
          <p:nvPr/>
        </p:nvSpPr>
        <p:spPr bwMode="auto">
          <a:xfrm>
            <a:off x="1296491" y="2683605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8E3A07-1D21-49F2-B136-E097F7FADD7E}"/>
              </a:ext>
            </a:extLst>
          </p:cNvPr>
          <p:cNvGrpSpPr/>
          <p:nvPr/>
        </p:nvGrpSpPr>
        <p:grpSpPr>
          <a:xfrm>
            <a:off x="3600152" y="4635475"/>
            <a:ext cx="2072640" cy="619250"/>
            <a:chOff x="7016824" y="4137896"/>
            <a:chExt cx="2072640" cy="6192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D085CB-BFB7-43D8-A492-422ED820D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D77E68-330D-42DB-A755-D74083429171}"/>
                </a:ext>
              </a:extLst>
            </p:cNvPr>
            <p:cNvSpPr txBox="1"/>
            <p:nvPr/>
          </p:nvSpPr>
          <p:spPr>
            <a:xfrm>
              <a:off x="7016824" y="4503747"/>
              <a:ext cx="388248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A5CBF9-9E50-4A00-9467-391823B1D6D9}"/>
                </a:ext>
              </a:extLst>
            </p:cNvPr>
            <p:cNvSpPr txBox="1"/>
            <p:nvPr/>
          </p:nvSpPr>
          <p:spPr>
            <a:xfrm>
              <a:off x="8701216" y="4503747"/>
              <a:ext cx="388248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9BDA02-5BCF-482D-AFF8-FBB3E2B3DDD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50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D63C839-3D21-4FC2-B271-763D41DF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215776" y="1807475"/>
            <a:ext cx="2592536" cy="2379476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Scalar Field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AC792-EC90-4826-9652-51BD31E5D5BA}"/>
              </a:ext>
            </a:extLst>
          </p:cNvPr>
          <p:cNvSpPr txBox="1"/>
          <p:nvPr/>
        </p:nvSpPr>
        <p:spPr>
          <a:xfrm>
            <a:off x="2937427" y="1333149"/>
            <a:ext cx="5335628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fields from other fields</a:t>
            </a:r>
          </a:p>
          <a:p>
            <a:r>
              <a:rPr lang="en-US" dirty="0"/>
              <a:t>i.e. apply simple volumetric modelling operations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l-GR" dirty="0"/>
              <a:t>ϵ</a:t>
            </a:r>
            <a:r>
              <a:rPr lang="en-US" dirty="0"/>
              <a:t> {min, max, multiply, </a:t>
            </a:r>
            <a:r>
              <a:rPr lang="en-US" dirty="0" err="1"/>
              <a:t>weightedsum</a:t>
            </a:r>
            <a:r>
              <a:rPr lang="en-US" dirty="0"/>
              <a:t>, mask}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D31F2-B63B-492A-9C80-7A67EB813D45}"/>
              </a:ext>
            </a:extLst>
          </p:cNvPr>
          <p:cNvSpPr txBox="1"/>
          <p:nvPr/>
        </p:nvSpPr>
        <p:spPr>
          <a:xfrm>
            <a:off x="28721" y="4491459"/>
            <a:ext cx="362150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gets rid of the stack concept!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63C1E8-C2B5-43A0-A6C4-DB260899EF8E}"/>
              </a:ext>
            </a:extLst>
          </p:cNvPr>
          <p:cNvSpPr/>
          <p:nvPr/>
        </p:nvSpPr>
        <p:spPr bwMode="auto">
          <a:xfrm>
            <a:off x="108197" y="2696002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7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26A48F-753C-409B-B707-F71EDB99F5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7" y="747043"/>
            <a:ext cx="8829857" cy="4536504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92492A15-33A6-4B0E-9D50-9856E2DB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52" y="314995"/>
            <a:ext cx="5688632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Blendmethods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(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scalar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composition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)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8EC4435-DC82-4D1A-BC4B-3229ED8FB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58832" r="36359" b="27297"/>
          <a:stretch/>
        </p:blipFill>
        <p:spPr>
          <a:xfrm>
            <a:off x="351140" y="819050"/>
            <a:ext cx="1232788" cy="13281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D25A7D-D3FA-43EF-AE89-7F6EECA943BB}"/>
              </a:ext>
            </a:extLst>
          </p:cNvPr>
          <p:cNvSpPr/>
          <p:nvPr/>
        </p:nvSpPr>
        <p:spPr bwMode="auto">
          <a:xfrm>
            <a:off x="215776" y="672255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33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3D Vector-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Valued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Fields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3312120" y="1333149"/>
            <a:ext cx="5365636" cy="2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R^3-&gt;R^3</a:t>
            </a:r>
          </a:p>
          <a:p>
            <a:endParaRPr lang="en-US" dirty="0"/>
          </a:p>
          <a:p>
            <a:r>
              <a:rPr lang="en-US" dirty="0"/>
              <a:t>A mathematical function that assigns every point in</a:t>
            </a:r>
            <a:br>
              <a:rPr lang="en-US" dirty="0"/>
            </a:br>
            <a:r>
              <a:rPr lang="en-US" dirty="0"/>
              <a:t>a 3D Vector (in particular an RGB-value).</a:t>
            </a:r>
          </a:p>
          <a:p>
            <a:endParaRPr lang="en-US" dirty="0"/>
          </a:p>
          <a:p>
            <a:r>
              <a:rPr lang="en-US" dirty="0"/>
              <a:t>Two specializations.</a:t>
            </a:r>
          </a:p>
          <a:p>
            <a:pPr marL="342900" indent="-342900">
              <a:buAutoNum type="arabicPeriod"/>
            </a:pPr>
            <a:r>
              <a:rPr lang="en-US" dirty="0"/>
              <a:t>Vector3DFieldFromImageStack</a:t>
            </a:r>
          </a:p>
          <a:p>
            <a:pPr marL="342900" indent="-342900">
              <a:buFont typeface="Times New Roman" panose="02020603050405020304" pitchFamily="18" charset="0"/>
              <a:buAutoNum type="arabicPeriod"/>
            </a:pPr>
            <a:r>
              <a:rPr lang="en-US" dirty="0"/>
              <a:t>Vector3DFieldComposed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101B62E-4121-4227-BB5F-9123B2AC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143768" y="879030"/>
            <a:ext cx="2991497" cy="25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E2489013-E40F-4BD2-BEC1-9D8EDD8C3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71760" y="806822"/>
            <a:ext cx="3172910" cy="2676525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464248" y="314995"/>
            <a:ext cx="482453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en-US" sz="2800" dirty="0" err="1"/>
              <a:t>ColorFieldFromImageStack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31B3E-7407-4B66-8B75-AE37DF84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160" y="2115195"/>
            <a:ext cx="4895850" cy="26765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401B3F-066A-440B-9014-3340DC053199}"/>
              </a:ext>
            </a:extLst>
          </p:cNvPr>
          <p:cNvGrpSpPr/>
          <p:nvPr/>
        </p:nvGrpSpPr>
        <p:grpSpPr>
          <a:xfrm>
            <a:off x="3487370" y="4633868"/>
            <a:ext cx="5659853" cy="564859"/>
            <a:chOff x="1831186" y="4246542"/>
            <a:chExt cx="5659853" cy="5648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8B39AC-8D1C-4BB6-B20E-E6E2C5FEB98D}"/>
                </a:ext>
              </a:extLst>
            </p:cNvPr>
            <p:cNvGrpSpPr/>
            <p:nvPr/>
          </p:nvGrpSpPr>
          <p:grpSpPr>
            <a:xfrm>
              <a:off x="1831186" y="4249853"/>
              <a:ext cx="5586786" cy="561548"/>
              <a:chOff x="1831186" y="4249853"/>
              <a:chExt cx="5586786" cy="5615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4765180-F5E5-4AB8-90FA-EED9FD5AFEA0}"/>
                  </a:ext>
                </a:extLst>
              </p:cNvPr>
              <p:cNvGrpSpPr/>
              <p:nvPr/>
            </p:nvGrpSpPr>
            <p:grpSpPr>
              <a:xfrm>
                <a:off x="1831186" y="4249853"/>
                <a:ext cx="1948347" cy="279415"/>
                <a:chOff x="5247858" y="3752274"/>
                <a:chExt cx="1948347" cy="27941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88FC24-A2D9-4A1E-A45D-B822AF0C9AC1}"/>
                    </a:ext>
                  </a:extLst>
                </p:cNvPr>
                <p:cNvSpPr txBox="1"/>
                <p:nvPr/>
              </p:nvSpPr>
              <p:spPr>
                <a:xfrm>
                  <a:off x="5247858" y="3781941"/>
                  <a:ext cx="263214" cy="24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0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011B96-AEC1-45D9-A008-E8D62A8FF777}"/>
                    </a:ext>
                  </a:extLst>
                </p:cNvPr>
                <p:cNvSpPr txBox="1"/>
                <p:nvPr/>
              </p:nvSpPr>
              <p:spPr>
                <a:xfrm>
                  <a:off x="6932991" y="3752274"/>
                  <a:ext cx="263214" cy="24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1</a:t>
                  </a: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AFB308-36AC-49DA-9B84-2E5637B79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0355" y="4459775"/>
                <a:ext cx="1743210" cy="3516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FEE8E4-A82B-4013-8E92-380F88747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8924" y="4464173"/>
                <a:ext cx="1751734" cy="3431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41195DF-6EF1-4A6F-B0C1-6C42A6FB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204" y="4470431"/>
                <a:ext cx="1719768" cy="33031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D419BE-ED11-45AC-A813-CDA1520AC293}"/>
                </a:ext>
              </a:extLst>
            </p:cNvPr>
            <p:cNvSpPr txBox="1"/>
            <p:nvPr/>
          </p:nvSpPr>
          <p:spPr>
            <a:xfrm>
              <a:off x="3750419" y="4246542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46DB8-BA03-40B4-B5D5-E6D82E1FFE09}"/>
                </a:ext>
              </a:extLst>
            </p:cNvPr>
            <p:cNvSpPr txBox="1"/>
            <p:nvPr/>
          </p:nvSpPr>
          <p:spPr>
            <a:xfrm>
              <a:off x="5434990" y="4257179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403FED-4DF2-492E-AA0B-275A8FAAD42E}"/>
                </a:ext>
              </a:extLst>
            </p:cNvPr>
            <p:cNvSpPr txBox="1"/>
            <p:nvPr/>
          </p:nvSpPr>
          <p:spPr>
            <a:xfrm>
              <a:off x="5625778" y="4254933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0A44F-37AA-4CC2-96C5-A69932E808B2}"/>
                </a:ext>
              </a:extLst>
            </p:cNvPr>
            <p:cNvSpPr txBox="1"/>
            <p:nvPr/>
          </p:nvSpPr>
          <p:spPr>
            <a:xfrm>
              <a:off x="7227825" y="4247450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1A41650-BFA1-4957-8431-EF56B4BAA63A}"/>
              </a:ext>
            </a:extLst>
          </p:cNvPr>
          <p:cNvSpPr txBox="1"/>
          <p:nvPr/>
        </p:nvSpPr>
        <p:spPr>
          <a:xfrm>
            <a:off x="3257204" y="1307903"/>
            <a:ext cx="7598664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us to evaluate the RGB </a:t>
            </a:r>
            <a:r>
              <a:rPr lang="en-US" dirty="0" err="1"/>
              <a:t>voxelgrid</a:t>
            </a:r>
            <a:r>
              <a:rPr lang="en-US" dirty="0"/>
              <a:t> in 3D-space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BCF919-395B-4588-B047-10B5C86A26AC}"/>
              </a:ext>
            </a:extLst>
          </p:cNvPr>
          <p:cNvSpPr/>
          <p:nvPr/>
        </p:nvSpPr>
        <p:spPr bwMode="auto">
          <a:xfrm>
            <a:off x="215776" y="1954196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03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4BC964-1460-42F0-95FF-E2896007E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-105029" y="963067"/>
            <a:ext cx="3172910" cy="2676525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032200" y="314995"/>
            <a:ext cx="525658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3D Vector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Valued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Field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83339-2B4D-4BD4-89D8-0804DD502C8A}"/>
              </a:ext>
            </a:extLst>
          </p:cNvPr>
          <p:cNvSpPr txBox="1"/>
          <p:nvPr/>
        </p:nvSpPr>
        <p:spPr>
          <a:xfrm>
            <a:off x="3240112" y="1333149"/>
            <a:ext cx="5335628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fields from other fields</a:t>
            </a:r>
          </a:p>
          <a:p>
            <a:r>
              <a:rPr lang="en-US" dirty="0"/>
              <a:t>i.e. apply simple volumetric modelling operations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l-GR" dirty="0"/>
              <a:t>ϵ</a:t>
            </a:r>
            <a:r>
              <a:rPr lang="en-US" dirty="0"/>
              <a:t> {min, max, </a:t>
            </a:r>
            <a:r>
              <a:rPr lang="en-US" dirty="0" err="1"/>
              <a:t>weightedsum</a:t>
            </a:r>
            <a:r>
              <a:rPr lang="en-US" dirty="0"/>
              <a:t>, multiply, mask}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CF4AB-5FA9-4C3D-A62F-1ED359B4505F}"/>
              </a:ext>
            </a:extLst>
          </p:cNvPr>
          <p:cNvSpPr txBox="1"/>
          <p:nvPr/>
        </p:nvSpPr>
        <p:spPr>
          <a:xfrm>
            <a:off x="3313067" y="3027261"/>
            <a:ext cx="5039360" cy="86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Like composed Scalar Field, only mask is slightly different.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5AF22D-4477-49AB-AE72-13C74DDDD2DA}"/>
              </a:ext>
            </a:extLst>
          </p:cNvPr>
          <p:cNvSpPr/>
          <p:nvPr/>
        </p:nvSpPr>
        <p:spPr bwMode="auto">
          <a:xfrm>
            <a:off x="1504885" y="1982733"/>
            <a:ext cx="1562996" cy="1572621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5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6C0FCBC-9DCB-4E1B-BDAD-A2EB388DB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34202" r="60680" b="51870"/>
          <a:stretch/>
        </p:blipFill>
        <p:spPr>
          <a:xfrm>
            <a:off x="431799" y="985338"/>
            <a:ext cx="1412833" cy="1502126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92492A15-33A6-4B0E-9D50-9856E2DB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52" y="314995"/>
            <a:ext cx="5688632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Blendmethod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color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mask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4A3A02-00B4-435F-812E-2CDF34EF8065}"/>
              </a:ext>
            </a:extLst>
          </p:cNvPr>
          <p:cNvSpPr/>
          <p:nvPr/>
        </p:nvSpPr>
        <p:spPr bwMode="auto">
          <a:xfrm>
            <a:off x="342507" y="877134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90A1393-9B04-49F2-928D-B484E4764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76" y="675035"/>
            <a:ext cx="7450752" cy="48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Putting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it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all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together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CD9E63-E112-4ACE-A45C-573A67F88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57"/>
            <a:ext cx="4237848" cy="568130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C24990-76EE-4F9E-8B6B-D3E40D3FF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25"/>
          <a:stretch/>
        </p:blipFill>
        <p:spPr>
          <a:xfrm>
            <a:off x="5319327" y="1179091"/>
            <a:ext cx="4170815" cy="221860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45E7723-80DC-4D43-8188-36668CBF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/>
          <a:stretch/>
        </p:blipFill>
        <p:spPr>
          <a:xfrm>
            <a:off x="4242575" y="3462908"/>
            <a:ext cx="5838297" cy="22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467AA-8E84-4E8A-AA37-7FBB204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31" y="520311"/>
            <a:ext cx="5445862" cy="1063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 hangingPunct="1">
              <a:lnSpc>
                <a:spcPct val="90000"/>
              </a:lnSpc>
            </a:pPr>
            <a:r>
              <a:rPr lang="en-US" sz="2100" b="1" dirty="0">
                <a:solidFill>
                  <a:schemeClr val="tx1"/>
                </a:solidFill>
              </a:rPr>
              <a:t>Volumetric extension </a:t>
            </a:r>
            <a:r>
              <a:rPr lang="en-US" altLang="de-DE" sz="2100" b="1" dirty="0">
                <a:solidFill>
                  <a:schemeClr val="tx1"/>
                </a:solidFill>
              </a:rPr>
              <a:t>- Overall concept</a:t>
            </a:r>
            <a:br>
              <a:rPr lang="en-US" altLang="de-DE" sz="2100" b="1" dirty="0">
                <a:solidFill>
                  <a:schemeClr val="tx1"/>
                </a:solidFill>
              </a:rPr>
            </a:b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7" name="Picture 3" descr="C:\Users\pan\Google Drive\MONOLITH_DEV\ModelPhotosFEB2015\proc\IMG_1395.JPG">
            <a:extLst>
              <a:ext uri="{FF2B5EF4-FFF2-40B4-BE49-F238E27FC236}">
                <a16:creationId xmlns:a16="http://schemas.microsoft.com/office/drawing/2014/main" id="{63F4CD02-AABC-4E14-95AE-462CFDFB4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092" b="-2"/>
          <a:stretch/>
        </p:blipFill>
        <p:spPr bwMode="auto">
          <a:xfrm>
            <a:off x="20" y="10"/>
            <a:ext cx="3832792" cy="56705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01032" y="1748888"/>
            <a:ext cx="52167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B59C-DFBB-4569-BBDB-5A41268E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5532" y="2016195"/>
            <a:ext cx="5445860" cy="31299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Enrich geometry of 3MF with volumetric elements that can represent spatially varying properties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Inefficient to handle with a mesh representation, especially in cases where the variation is continuous in space.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=&gt; Use a 3D Texture-based or field-based representation.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=&gt; </a:t>
            </a:r>
            <a:r>
              <a:rPr lang="en-GB" sz="1600" dirty="0">
                <a:latin typeface="+mj-lt"/>
              </a:rPr>
              <a:t>Encode complex objects by explicitly specifying their properties at any point in space</a:t>
            </a:r>
            <a:br>
              <a:rPr lang="en-GB" sz="1600" dirty="0">
                <a:latin typeface="+mj-lt"/>
              </a:rPr>
            </a:br>
            <a:br>
              <a:rPr lang="en-GB" sz="1600" dirty="0">
                <a:latin typeface="+mj-lt"/>
              </a:rPr>
            </a:br>
            <a:r>
              <a:rPr lang="en-GB" sz="1600" dirty="0">
                <a:latin typeface="+mj-lt"/>
              </a:rPr>
              <a:t>=&gt; Provide minimal set volumetric modelling operations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63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Color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old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B5931-5C22-4532-A465-3BE9DC37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4" y="1323107"/>
            <a:ext cx="5443257" cy="365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Color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new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BED91-967B-4BE2-AA93-3B2E7F9B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6" y="843222"/>
            <a:ext cx="8909670" cy="43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2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Boundary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new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9FBC4-6C2B-4AD8-B023-A75925E2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719"/>
            <a:ext cx="10080625" cy="40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6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024088" y="314995"/>
            <a:ext cx="62646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Changes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since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2022/01/20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2D0F7-283B-4510-8B05-5A3416D48931}"/>
              </a:ext>
            </a:extLst>
          </p:cNvPr>
          <p:cNvSpPr txBox="1"/>
          <p:nvPr/>
        </p:nvSpPr>
        <p:spPr>
          <a:xfrm>
            <a:off x="575816" y="1107083"/>
            <a:ext cx="6336704" cy="189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latin typeface="Calibri" panose="020F0502020204030204" pitchFamily="34" charset="0"/>
              </a:rPr>
              <a:t>ImageStack</a:t>
            </a:r>
            <a:r>
              <a:rPr lang="en-US" dirty="0">
                <a:latin typeface="Calibri" panose="020F0502020204030204" pitchFamily="34" charset="0"/>
              </a:rPr>
              <a:t> is now specialization of Image3D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Sampling channels from image3D now returns a normalize value in the [0-1]-range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AA2E6-4E8B-4F54-A074-639DEADBB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2181" indent="-285750" defTabSz="1105875">
              <a:buFontTx/>
              <a:buChar char="-"/>
            </a:pPr>
            <a:r>
              <a:rPr lang="en-US" sz="1600" dirty="0" err="1">
                <a:latin typeface="+mj-lt"/>
              </a:rPr>
              <a:t>Volumedata</a:t>
            </a:r>
            <a:r>
              <a:rPr lang="en-US" sz="1600" dirty="0">
                <a:latin typeface="+mj-lt"/>
              </a:rPr>
              <a:t> element on Mesh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Scalar Fields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Scalar Field from Image Stack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Composed Scalar Fields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3D Vector-valued Fields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Scalar Field from Image Stack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Composed Vector3D Fields</a:t>
            </a:r>
          </a:p>
          <a:p>
            <a:pPr marL="352181" defTabSz="1105875">
              <a:buFontTx/>
              <a:buChar char="-"/>
            </a:pPr>
            <a:r>
              <a:rPr lang="en-US" sz="1600" dirty="0">
                <a:latin typeface="+mj-lt"/>
              </a:rPr>
              <a:t>Voxel data (source)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Image Stack</a:t>
            </a:r>
          </a:p>
          <a:p>
            <a:pPr marL="466481" lvl="1" indent="0" defTabSz="1105875"/>
            <a:endParaRPr lang="en-US" sz="1300" dirty="0">
              <a:latin typeface="+mj-lt"/>
            </a:endParaRPr>
          </a:p>
          <a:p>
            <a:endParaRPr lang="en-US" dirty="0"/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The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0D35A1-4248-4AB7-A895-0C04EA7BE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-1"/>
            <a:ext cx="4237848" cy="56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B494-B121-4FB3-9A6B-0E0BEE9D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19" y="1376298"/>
            <a:ext cx="2160066" cy="3621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B4DAB-0095-45B5-A56A-3591B344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04" y="1386642"/>
            <a:ext cx="2115650" cy="3621289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31800" y="913602"/>
            <a:ext cx="7704856" cy="195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pPr marL="285750" indent="-285750">
              <a:buFontTx/>
              <a:buChar char="-"/>
            </a:pPr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1. Object boundary (</a:t>
            </a:r>
            <a:r>
              <a:rPr lang="en-GB" sz="1400" u="sng" dirty="0" err="1">
                <a:latin typeface="Calibri" panose="020F0502020204030204" pitchFamily="34" charset="0"/>
              </a:rPr>
              <a:t>levelset</a:t>
            </a:r>
            <a:r>
              <a:rPr lang="en-GB" sz="1400" u="sng" dirty="0">
                <a:latin typeface="Calibri" panose="020F0502020204030204" pitchFamily="34" charset="0"/>
              </a:rPr>
              <a:t>)</a:t>
            </a:r>
            <a:br>
              <a:rPr lang="en-GB" sz="1400" u="sng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a single scalar value at each point in space.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If value &gt; threshold =&gt; material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If value &lt;= threshold, void</a:t>
            </a:r>
            <a:endParaRPr lang="en-GB" sz="1400" dirty="0"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52F068-FD86-4C5F-A8C4-054F429C3581}"/>
              </a:ext>
            </a:extLst>
          </p:cNvPr>
          <p:cNvGrpSpPr/>
          <p:nvPr/>
        </p:nvGrpSpPr>
        <p:grpSpPr>
          <a:xfrm>
            <a:off x="3338666" y="4635475"/>
            <a:ext cx="1999238" cy="615599"/>
            <a:chOff x="7128544" y="4137896"/>
            <a:chExt cx="1999238" cy="615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9A311-D8F3-4127-B1CA-2C6B4C59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608E8-892D-4341-ABFA-918AA454E8F6}"/>
                </a:ext>
              </a:extLst>
            </p:cNvPr>
            <p:cNvSpPr txBox="1"/>
            <p:nvPr/>
          </p:nvSpPr>
          <p:spPr>
            <a:xfrm>
              <a:off x="7128544" y="4503747"/>
              <a:ext cx="309700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AF7E6-FF7E-4A17-9176-0ED7E16E0D27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89BDE-85E6-47FE-ACFE-49A8DF4DFCC1}"/>
                </a:ext>
              </a:extLst>
            </p:cNvPr>
            <p:cNvSpPr txBox="1"/>
            <p:nvPr/>
          </p:nvSpPr>
          <p:spPr>
            <a:xfrm>
              <a:off x="7980203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</p:grp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C76C2AC-BCBF-4062-97F9-595BCD6114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31800" y="913602"/>
            <a:ext cx="7704856" cy="17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pPr marL="285750" indent="-285750">
              <a:buFontTx/>
              <a:buChar char="-"/>
            </a:pPr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2. Spatially varying </a:t>
            </a:r>
            <a:r>
              <a:rPr lang="en-GB" sz="1400" u="sng" dirty="0" err="1">
                <a:latin typeface="Calibri" panose="020F0502020204030204" pitchFamily="34" charset="0"/>
              </a:rPr>
              <a:t>Color</a:t>
            </a:r>
            <a:br>
              <a:rPr lang="en-GB" sz="1400" u="sng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 triplet of </a:t>
            </a:r>
            <a:r>
              <a:rPr lang="en-GB" sz="1400" dirty="0" err="1">
                <a:latin typeface="Calibri" panose="020F0502020204030204" pitchFamily="34" charset="0"/>
              </a:rPr>
              <a:t>color</a:t>
            </a:r>
            <a:r>
              <a:rPr lang="en-GB" sz="1400" dirty="0">
                <a:latin typeface="Calibri" panose="020F0502020204030204" pitchFamily="34" charset="0"/>
              </a:rPr>
              <a:t> values (R, G, B) between 0 and 1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at each point in space</a:t>
            </a:r>
            <a:endParaRPr lang="en-GB" sz="1400" u="sng" dirty="0">
              <a:latin typeface="Calibri" panose="020F050202020403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B196C33-50FC-4C06-9A44-F5DFEC25B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F87DC-738B-4DCC-913D-62CC46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44" y="1376298"/>
            <a:ext cx="2160067" cy="365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811E-7499-4F08-AFBE-0AE9DE5F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59" y="1376298"/>
            <a:ext cx="2194832" cy="365686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75159E4-3636-4529-B9B9-B88E44B9FB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F8B46-4630-4158-83A7-DB05D193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55" y="1376298"/>
            <a:ext cx="2136570" cy="3692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D715-AB71-4A01-BCC3-68A59E4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60" y="1376298"/>
            <a:ext cx="2150050" cy="3656862"/>
          </a:xfrm>
          <a:prstGeom prst="rect">
            <a:avLst/>
          </a:prstGeom>
        </p:spPr>
      </p:pic>
      <p:sp>
        <p:nvSpPr>
          <p:cNvPr id="27" name="Text Box 1">
            <a:extLst>
              <a:ext uri="{FF2B5EF4-FFF2-40B4-BE49-F238E27FC236}">
                <a16:creationId xmlns:a16="http://schemas.microsoft.com/office/drawing/2014/main" id="{29E0DDE1-7C85-43B5-A712-4CC5030E0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1542E-7EFE-4091-88C4-AA4FA8B02BE6}"/>
              </a:ext>
            </a:extLst>
          </p:cNvPr>
          <p:cNvSpPr txBox="1"/>
          <p:nvPr/>
        </p:nvSpPr>
        <p:spPr>
          <a:xfrm>
            <a:off x="5328755" y="1376298"/>
            <a:ext cx="1829347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Contribution “Material 1”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B06B-7D73-4DE7-A70C-7DEE2B52DF37}"/>
              </a:ext>
            </a:extLst>
          </p:cNvPr>
          <p:cNvSpPr txBox="1"/>
          <p:nvPr/>
        </p:nvSpPr>
        <p:spPr>
          <a:xfrm>
            <a:off x="7632600" y="1410924"/>
            <a:ext cx="1829347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Contribution “Material 2”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78593A-7D86-4344-8BFB-BDCDD7F2F880}"/>
              </a:ext>
            </a:extLst>
          </p:cNvPr>
          <p:cNvSpPr txBox="1"/>
          <p:nvPr/>
        </p:nvSpPr>
        <p:spPr>
          <a:xfrm>
            <a:off x="431800" y="913602"/>
            <a:ext cx="4464496" cy="235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endParaRPr lang="en-GB" sz="1400" u="sng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3. Material composition: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</a:t>
            </a:r>
            <a:r>
              <a:rPr lang="en-US" sz="1400" dirty="0">
                <a:latin typeface="Calibri" panose="020F0502020204030204" pitchFamily="34" charset="0"/>
              </a:rPr>
              <a:t>multiple scalar channels with intensities 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   between [0,1]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each associated with a </a:t>
            </a:r>
            <a:r>
              <a:rPr lang="en-US" sz="1400" dirty="0" err="1">
                <a:latin typeface="Calibri" panose="020F0502020204030204" pitchFamily="34" charset="0"/>
              </a:rPr>
              <a:t>basematerial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mixing according to their intensity</a:t>
            </a:r>
            <a:endParaRPr lang="en-GB" sz="1400" dirty="0">
              <a:latin typeface="Calibri" panose="020F0502020204030204" pitchFamily="34" charset="0"/>
            </a:endParaRPr>
          </a:p>
          <a:p>
            <a:endParaRPr lang="en-GB" sz="1400" dirty="0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F7F2F-8038-47EC-AD9D-FC76D8772834}"/>
              </a:ext>
            </a:extLst>
          </p:cNvPr>
          <p:cNvGrpSpPr/>
          <p:nvPr/>
        </p:nvGrpSpPr>
        <p:grpSpPr>
          <a:xfrm>
            <a:off x="3333029" y="4697824"/>
            <a:ext cx="1999238" cy="619250"/>
            <a:chOff x="7128544" y="4137896"/>
            <a:chExt cx="1999238" cy="6192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3EF4DB-7928-4DD2-900C-76512259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7BDB51-8AAC-41C8-8FBC-D7417BC1096B}"/>
                </a:ext>
              </a:extLst>
            </p:cNvPr>
            <p:cNvSpPr txBox="1"/>
            <p:nvPr/>
          </p:nvSpPr>
          <p:spPr>
            <a:xfrm>
              <a:off x="7128544" y="4503747"/>
              <a:ext cx="263214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F2F21-D888-46C0-B470-AF10CBA84882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9AC1C-5E6B-4BB9-9C85-56BFB405E10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0.5</a:t>
              </a:r>
            </a:p>
          </p:txBody>
        </p:sp>
      </p:grp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B04A81A-F826-420A-B96B-3469C474C5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DFC98-9E78-4BC9-A870-9E8C5F79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88" y="1376298"/>
            <a:ext cx="2150050" cy="3656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57AF4-C753-4E90-9E9E-6ED6E229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57" y="1376298"/>
            <a:ext cx="2135238" cy="365686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31800" y="913602"/>
            <a:ext cx="4536504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4. High level (arbitrary) properties: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Single channel with scalar intensity/value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Encode intensity of an abstract property: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   (“conductivity”, “density”, “durometer”, …)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Consumer can decide, how they mix materials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   to achieve that property</a:t>
            </a:r>
          </a:p>
          <a:p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8E1C111-9437-4291-B75E-52F4E3C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714F3-157E-4B75-89C8-3278BA1B869C}"/>
              </a:ext>
            </a:extLst>
          </p:cNvPr>
          <p:cNvGrpSpPr/>
          <p:nvPr/>
        </p:nvGrpSpPr>
        <p:grpSpPr>
          <a:xfrm>
            <a:off x="3342879" y="4419451"/>
            <a:ext cx="1999238" cy="615599"/>
            <a:chOff x="3333029" y="4697824"/>
            <a:chExt cx="1999238" cy="6155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E17CC-FF04-42A9-9B8E-76EEB37A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585" y="4697824"/>
              <a:ext cx="1779568" cy="3414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87D0D-0FA4-490B-B6AA-10A0104AB8F7}"/>
                </a:ext>
              </a:extLst>
            </p:cNvPr>
            <p:cNvGrpSpPr/>
            <p:nvPr/>
          </p:nvGrpSpPr>
          <p:grpSpPr>
            <a:xfrm>
              <a:off x="3333029" y="5056406"/>
              <a:ext cx="1999238" cy="257017"/>
              <a:chOff x="7128544" y="4496478"/>
              <a:chExt cx="1999238" cy="25701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870A-172F-4C5D-A25B-184F10FFD695}"/>
                  </a:ext>
                </a:extLst>
              </p:cNvPr>
              <p:cNvSpPr txBox="1"/>
              <p:nvPr/>
            </p:nvSpPr>
            <p:spPr>
              <a:xfrm>
                <a:off x="7128544" y="4503747"/>
                <a:ext cx="263214" cy="249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CC635-4965-4248-A899-C46D8C8C1B5D}"/>
                  </a:ext>
                </a:extLst>
              </p:cNvPr>
              <p:cNvSpPr txBox="1"/>
              <p:nvPr/>
            </p:nvSpPr>
            <p:spPr>
              <a:xfrm>
                <a:off x="8814876" y="4503747"/>
                <a:ext cx="312906" cy="24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0914E-2747-4AE4-BC20-7914823E509C}"/>
                  </a:ext>
                </a:extLst>
              </p:cNvPr>
              <p:cNvSpPr txBox="1"/>
              <p:nvPr/>
            </p:nvSpPr>
            <p:spPr>
              <a:xfrm>
                <a:off x="7911810" y="4496478"/>
                <a:ext cx="449692" cy="24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0.5</a:t>
                </a:r>
              </a:p>
            </p:txBody>
          </p:sp>
        </p:grpSp>
      </p:grp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CA238CE-0733-4F0B-8D08-E6B4A5EDF4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321052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Grid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01EDC37-6124-4F0F-8BCE-70633A06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1353" b="64444"/>
          <a:stretch/>
        </p:blipFill>
        <p:spPr>
          <a:xfrm>
            <a:off x="-5112816" y="-1641387"/>
            <a:ext cx="4149857" cy="300626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98C986-72EA-4C8A-837A-834C8C60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61121" b="47936"/>
          <a:stretch/>
        </p:blipFill>
        <p:spPr>
          <a:xfrm>
            <a:off x="-4968800" y="2889548"/>
            <a:ext cx="2654849" cy="2343860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304008" y="3843414"/>
            <a:ext cx="5623852" cy="1313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304008" y="1333149"/>
            <a:ext cx="39164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304008" y="1827133"/>
            <a:ext cx="117211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304008" y="3529423"/>
            <a:ext cx="9541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RGB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891D41-57A8-4B76-B2FD-78A58437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84" y="2177101"/>
            <a:ext cx="5534640" cy="128799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34B4534-E780-474E-8023-CCDEADBB1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9" t="73061" r="41582"/>
          <a:stretch/>
        </p:blipFill>
        <p:spPr>
          <a:xfrm>
            <a:off x="450428" y="1107083"/>
            <a:ext cx="1296144" cy="38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Custom</PresentationFormat>
  <Paragraphs>117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StarSymbol</vt:lpstr>
      <vt:lpstr>Times New Roman</vt:lpstr>
      <vt:lpstr>Office Theme</vt:lpstr>
      <vt:lpstr>PowerPoint Presentation</vt:lpstr>
      <vt:lpstr>Volumetric extension - Overall concept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2019-03-06T17:19:17Z</dcterms:created>
  <dcterms:modified xsi:type="dcterms:W3CDTF">2022-02-03T16:47:17Z</dcterms:modified>
</cp:coreProperties>
</file>